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0" r:id="rId5"/>
    <p:sldId id="261" r:id="rId6"/>
    <p:sldId id="262" r:id="rId7"/>
    <p:sldId id="264" r:id="rId8"/>
    <p:sldId id="263" r:id="rId9"/>
    <p:sldId id="265"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94"/>
  </p:normalViewPr>
  <p:slideViewPr>
    <p:cSldViewPr snapToGrid="0">
      <p:cViewPr varScale="1">
        <p:scale>
          <a:sx n="87" d="100"/>
          <a:sy n="87" d="100"/>
        </p:scale>
        <p:origin x="4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1AEE3-F04C-4D37-81D4-551301E37ABF}" type="datetimeFigureOut">
              <a:rPr kumimoji="1" lang="ja-JP" altLang="en-US" smtClean="0"/>
              <a:t>2024/1/25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85AB0D-9A21-46C0-9D36-6766296F7D6E}" type="slidenum">
              <a:rPr kumimoji="1" lang="ja-JP" altLang="en-US" smtClean="0"/>
              <a:t>‹#›</a:t>
            </a:fld>
            <a:endParaRPr kumimoji="1" lang="ja-JP" altLang="en-US"/>
          </a:p>
        </p:txBody>
      </p:sp>
    </p:spTree>
    <p:extLst>
      <p:ext uri="{BB962C8B-B14F-4D97-AF65-F5344CB8AC3E}">
        <p14:creationId xmlns:p14="http://schemas.microsoft.com/office/powerpoint/2010/main" val="19774442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EE2E58-616D-4BB2-BC27-F4A880CD880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2008F73A-6CB7-47B1-9EE8-82CD859821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26C1E10-D17F-42B8-BBF7-619D03B0804A}"/>
              </a:ext>
            </a:extLst>
          </p:cNvPr>
          <p:cNvSpPr>
            <a:spLocks noGrp="1"/>
          </p:cNvSpPr>
          <p:nvPr>
            <p:ph type="dt" sz="half" idx="10"/>
          </p:nvPr>
        </p:nvSpPr>
        <p:spPr/>
        <p:txBody>
          <a:bodyPr/>
          <a:lstStyle/>
          <a:p>
            <a:fld id="{2EDDBB0B-4D9C-429A-867F-B88BEAA73E6B}" type="datetime1">
              <a:rPr kumimoji="1" lang="ja-JP" altLang="en-US" smtClean="0"/>
              <a:t>2024/1/25</a:t>
            </a:fld>
            <a:endParaRPr kumimoji="1" lang="ja-JP" altLang="en-US"/>
          </a:p>
        </p:txBody>
      </p:sp>
      <p:sp>
        <p:nvSpPr>
          <p:cNvPr id="5" name="フッター プレースホルダー 4">
            <a:extLst>
              <a:ext uri="{FF2B5EF4-FFF2-40B4-BE49-F238E27FC236}">
                <a16:creationId xmlns:a16="http://schemas.microsoft.com/office/drawing/2014/main" id="{B09CD3FF-7959-4F5F-AF69-E4CAEDA4E054}"/>
              </a:ext>
            </a:extLst>
          </p:cNvPr>
          <p:cNvSpPr>
            <a:spLocks noGrp="1"/>
          </p:cNvSpPr>
          <p:nvPr>
            <p:ph type="ftr" sz="quarter" idx="11"/>
          </p:nvPr>
        </p:nvSpPr>
        <p:spPr/>
        <p:txBody>
          <a:bodyPr/>
          <a:lstStyle/>
          <a:p>
            <a:endParaRPr kumimoji="1" lang="ja-JP" altLang="en-US"/>
          </a:p>
        </p:txBody>
      </p:sp>
      <p:sp>
        <p:nvSpPr>
          <p:cNvPr id="11" name="二等辺三角形 10">
            <a:extLst>
              <a:ext uri="{FF2B5EF4-FFF2-40B4-BE49-F238E27FC236}">
                <a16:creationId xmlns:a16="http://schemas.microsoft.com/office/drawing/2014/main" id="{A7222945-C039-AA9D-4A0B-73F50ECC052C}"/>
              </a:ext>
            </a:extLst>
          </p:cNvPr>
          <p:cNvSpPr/>
          <p:nvPr userDrawn="1"/>
        </p:nvSpPr>
        <p:spPr>
          <a:xfrm flipV="1">
            <a:off x="1192059" y="0"/>
            <a:ext cx="512845" cy="720000"/>
          </a:xfrm>
          <a:prstGeom prst="triangl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
        <p:nvSpPr>
          <p:cNvPr id="14" name="正方形/長方形 13">
            <a:extLst>
              <a:ext uri="{FF2B5EF4-FFF2-40B4-BE49-F238E27FC236}">
                <a16:creationId xmlns:a16="http://schemas.microsoft.com/office/drawing/2014/main" id="{70ABE382-616C-565C-1B93-730F3B98BE4D}"/>
              </a:ext>
            </a:extLst>
          </p:cNvPr>
          <p:cNvSpPr/>
          <p:nvPr userDrawn="1"/>
        </p:nvSpPr>
        <p:spPr>
          <a:xfrm>
            <a:off x="1448481" y="0"/>
            <a:ext cx="9699417" cy="720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descr="図形 が含まれている画像&#10;&#10;自動的に生成された説明">
            <a:extLst>
              <a:ext uri="{FF2B5EF4-FFF2-40B4-BE49-F238E27FC236}">
                <a16:creationId xmlns:a16="http://schemas.microsoft.com/office/drawing/2014/main" id="{D789C385-5589-9B8D-31DB-5211BD3853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005" y="19788"/>
            <a:ext cx="995755" cy="721031"/>
          </a:xfrm>
          <a:prstGeom prst="rect">
            <a:avLst/>
          </a:prstGeom>
        </p:spPr>
      </p:pic>
      <p:sp>
        <p:nvSpPr>
          <p:cNvPr id="17" name="正方形/長方形 16">
            <a:extLst>
              <a:ext uri="{FF2B5EF4-FFF2-40B4-BE49-F238E27FC236}">
                <a16:creationId xmlns:a16="http://schemas.microsoft.com/office/drawing/2014/main" id="{EBBABD5F-BC2F-37A5-F4AB-476691451665}"/>
              </a:ext>
            </a:extLst>
          </p:cNvPr>
          <p:cNvSpPr/>
          <p:nvPr userDrawn="1"/>
        </p:nvSpPr>
        <p:spPr>
          <a:xfrm>
            <a:off x="11147898" y="0"/>
            <a:ext cx="1044102" cy="720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id="{C9446E33-0AEF-424D-AE56-E0A130495717}"/>
              </a:ext>
            </a:extLst>
          </p:cNvPr>
          <p:cNvSpPr>
            <a:spLocks noGrp="1"/>
          </p:cNvSpPr>
          <p:nvPr>
            <p:ph type="sldNum" sz="quarter" idx="12"/>
          </p:nvPr>
        </p:nvSpPr>
        <p:spPr>
          <a:xfrm>
            <a:off x="11147898" y="177437"/>
            <a:ext cx="1044102" cy="365125"/>
          </a:xfrm>
        </p:spPr>
        <p:txBody>
          <a:bodyPr/>
          <a:lstStyle>
            <a:lvl1pPr algn="ctr">
              <a:defRPr sz="3600" b="1">
                <a:solidFill>
                  <a:schemeClr val="bg1"/>
                </a:solidFill>
              </a:defRPr>
            </a:lvl1pPr>
          </a:lstStyle>
          <a:p>
            <a:fld id="{B7B5C472-5DF7-4444-8621-24D646FD4D0F}" type="slidenum">
              <a:rPr lang="ja-JP" altLang="en-US" smtClean="0"/>
              <a:pPr/>
              <a:t>‹#›</a:t>
            </a:fld>
            <a:endParaRPr lang="ja-JP" altLang="en-US" dirty="0"/>
          </a:p>
        </p:txBody>
      </p:sp>
    </p:spTree>
    <p:extLst>
      <p:ext uri="{BB962C8B-B14F-4D97-AF65-F5344CB8AC3E}">
        <p14:creationId xmlns:p14="http://schemas.microsoft.com/office/powerpoint/2010/main" val="234075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97FB01-6705-4A04-9A90-BEBF7B1BADA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98205A-8D57-4C6C-8E8A-90A60D70439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1FB1316-8586-4F44-A6EE-EE9EBF37FCCA}"/>
              </a:ext>
            </a:extLst>
          </p:cNvPr>
          <p:cNvSpPr>
            <a:spLocks noGrp="1"/>
          </p:cNvSpPr>
          <p:nvPr>
            <p:ph type="dt" sz="half" idx="10"/>
          </p:nvPr>
        </p:nvSpPr>
        <p:spPr/>
        <p:txBody>
          <a:bodyPr/>
          <a:lstStyle/>
          <a:p>
            <a:fld id="{231A5F72-D5D3-4BB3-836A-07AA1F72AF10}" type="datetime1">
              <a:rPr kumimoji="1" lang="ja-JP" altLang="en-US" smtClean="0"/>
              <a:t>2024/1/25</a:t>
            </a:fld>
            <a:endParaRPr kumimoji="1" lang="ja-JP" altLang="en-US"/>
          </a:p>
        </p:txBody>
      </p:sp>
      <p:sp>
        <p:nvSpPr>
          <p:cNvPr id="5" name="フッター プレースホルダー 4">
            <a:extLst>
              <a:ext uri="{FF2B5EF4-FFF2-40B4-BE49-F238E27FC236}">
                <a16:creationId xmlns:a16="http://schemas.microsoft.com/office/drawing/2014/main" id="{45356641-EA60-4F71-9064-53DE54A576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9D10DB-5A53-4EAA-8261-E2F965854A23}"/>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84266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A0C2FDC-8FCD-44EC-9CD7-B95FEF85913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0E69973-31B9-4BFD-BEA0-1B2B7BF7073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FB174DB-E9B8-4482-9065-55441B33D228}"/>
              </a:ext>
            </a:extLst>
          </p:cNvPr>
          <p:cNvSpPr>
            <a:spLocks noGrp="1"/>
          </p:cNvSpPr>
          <p:nvPr>
            <p:ph type="dt" sz="half" idx="10"/>
          </p:nvPr>
        </p:nvSpPr>
        <p:spPr/>
        <p:txBody>
          <a:bodyPr/>
          <a:lstStyle/>
          <a:p>
            <a:fld id="{A5A63BB9-6310-451A-9A47-E83DB6FC60F7}" type="datetime1">
              <a:rPr kumimoji="1" lang="ja-JP" altLang="en-US" smtClean="0"/>
              <a:t>2024/1/25</a:t>
            </a:fld>
            <a:endParaRPr kumimoji="1" lang="ja-JP" altLang="en-US"/>
          </a:p>
        </p:txBody>
      </p:sp>
      <p:sp>
        <p:nvSpPr>
          <p:cNvPr id="5" name="フッター プレースホルダー 4">
            <a:extLst>
              <a:ext uri="{FF2B5EF4-FFF2-40B4-BE49-F238E27FC236}">
                <a16:creationId xmlns:a16="http://schemas.microsoft.com/office/drawing/2014/main" id="{16E7F4BE-417E-4734-82AD-C265D0B577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E9349C-9016-4D34-B356-47DC7B4B6E03}"/>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272619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F1E939-DBA4-489C-B9AB-6AD87BD8835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6FB5BC-8299-488C-A4AD-679C28846CF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73C065-BB07-4228-A659-86231967F837}"/>
              </a:ext>
            </a:extLst>
          </p:cNvPr>
          <p:cNvSpPr>
            <a:spLocks noGrp="1"/>
          </p:cNvSpPr>
          <p:nvPr>
            <p:ph type="dt" sz="half" idx="10"/>
          </p:nvPr>
        </p:nvSpPr>
        <p:spPr/>
        <p:txBody>
          <a:bodyPr/>
          <a:lstStyle/>
          <a:p>
            <a:fld id="{7358C794-415C-4E67-8585-0A5FBB783A94}" type="datetime1">
              <a:rPr kumimoji="1" lang="ja-JP" altLang="en-US" smtClean="0"/>
              <a:t>2024/1/25</a:t>
            </a:fld>
            <a:endParaRPr kumimoji="1" lang="ja-JP" altLang="en-US"/>
          </a:p>
        </p:txBody>
      </p:sp>
      <p:sp>
        <p:nvSpPr>
          <p:cNvPr id="5" name="フッター プレースホルダー 4">
            <a:extLst>
              <a:ext uri="{FF2B5EF4-FFF2-40B4-BE49-F238E27FC236}">
                <a16:creationId xmlns:a16="http://schemas.microsoft.com/office/drawing/2014/main" id="{2F4BC288-7C54-4242-84DF-ECB22817499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CA8142-90BC-4718-981A-B84ACB2AF029}"/>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2289319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EADC28-9460-4EED-9A84-F2204A31D84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E19366D-9F3B-4861-994D-4603D3D11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DD45859-805E-4D91-A112-073E3DB248DD}"/>
              </a:ext>
            </a:extLst>
          </p:cNvPr>
          <p:cNvSpPr>
            <a:spLocks noGrp="1"/>
          </p:cNvSpPr>
          <p:nvPr>
            <p:ph type="dt" sz="half" idx="10"/>
          </p:nvPr>
        </p:nvSpPr>
        <p:spPr/>
        <p:txBody>
          <a:bodyPr/>
          <a:lstStyle/>
          <a:p>
            <a:fld id="{35EF61D3-2ED8-432C-B520-A24AFB7E2EC3}" type="datetime1">
              <a:rPr kumimoji="1" lang="ja-JP" altLang="en-US" smtClean="0"/>
              <a:t>2024/1/25</a:t>
            </a:fld>
            <a:endParaRPr kumimoji="1" lang="ja-JP" altLang="en-US"/>
          </a:p>
        </p:txBody>
      </p:sp>
      <p:sp>
        <p:nvSpPr>
          <p:cNvPr id="5" name="フッター プレースホルダー 4">
            <a:extLst>
              <a:ext uri="{FF2B5EF4-FFF2-40B4-BE49-F238E27FC236}">
                <a16:creationId xmlns:a16="http://schemas.microsoft.com/office/drawing/2014/main" id="{E3CED8A9-E943-4276-A7DB-C141955F6E0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AC2558-B2C9-41A5-AAB4-BCBE8FEC90D0}"/>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156056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71D5F-7C6D-47FE-80F2-B0FA51008D8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A678A7-6B9A-482E-AB40-AC0C77CFAA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95B1021-B868-4EDA-93B9-E25634B04EB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C1C6391-D830-4228-ACAD-4CC031D7224C}"/>
              </a:ext>
            </a:extLst>
          </p:cNvPr>
          <p:cNvSpPr>
            <a:spLocks noGrp="1"/>
          </p:cNvSpPr>
          <p:nvPr>
            <p:ph type="dt" sz="half" idx="10"/>
          </p:nvPr>
        </p:nvSpPr>
        <p:spPr/>
        <p:txBody>
          <a:bodyPr/>
          <a:lstStyle/>
          <a:p>
            <a:fld id="{BF1AC0EB-5D69-45CA-961A-068AA773F74F}" type="datetime1">
              <a:rPr kumimoji="1" lang="ja-JP" altLang="en-US" smtClean="0"/>
              <a:t>2024/1/25</a:t>
            </a:fld>
            <a:endParaRPr kumimoji="1" lang="ja-JP" altLang="en-US"/>
          </a:p>
        </p:txBody>
      </p:sp>
      <p:sp>
        <p:nvSpPr>
          <p:cNvPr id="6" name="フッター プレースホルダー 5">
            <a:extLst>
              <a:ext uri="{FF2B5EF4-FFF2-40B4-BE49-F238E27FC236}">
                <a16:creationId xmlns:a16="http://schemas.microsoft.com/office/drawing/2014/main" id="{8550D887-B238-4666-829D-C82EC61D9A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50423A3-F2C1-4AFF-BF34-90E828B90DBA}"/>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314381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92ED9C-D8EC-478B-9776-6EEAE3EBFC3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65251D3-C020-4CB1-9C33-862C882530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29C91F1-AC9F-490F-B46F-F0D8E1B075F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F9B04FD-9807-4DA1-A21B-8BD71DBE4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0463394-2EF3-46F5-A4E3-0EB876A2D44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FF5F282-FD74-4B55-8915-125D5CBCB5E3}"/>
              </a:ext>
            </a:extLst>
          </p:cNvPr>
          <p:cNvSpPr>
            <a:spLocks noGrp="1"/>
          </p:cNvSpPr>
          <p:nvPr>
            <p:ph type="dt" sz="half" idx="10"/>
          </p:nvPr>
        </p:nvSpPr>
        <p:spPr/>
        <p:txBody>
          <a:bodyPr/>
          <a:lstStyle/>
          <a:p>
            <a:fld id="{FDC79037-E187-4612-B403-B56D3A251270}" type="datetime1">
              <a:rPr kumimoji="1" lang="ja-JP" altLang="en-US" smtClean="0"/>
              <a:t>2024/1/25</a:t>
            </a:fld>
            <a:endParaRPr kumimoji="1" lang="ja-JP" altLang="en-US"/>
          </a:p>
        </p:txBody>
      </p:sp>
      <p:sp>
        <p:nvSpPr>
          <p:cNvPr id="8" name="フッター プレースホルダー 7">
            <a:extLst>
              <a:ext uri="{FF2B5EF4-FFF2-40B4-BE49-F238E27FC236}">
                <a16:creationId xmlns:a16="http://schemas.microsoft.com/office/drawing/2014/main" id="{37ABA47B-B762-45FB-9A43-2FD5A9C1955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42FE7F9-419E-4FA7-919E-0F0E9AC1F65C}"/>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56806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D0BCF631-6B87-4602-8FDA-4ACE37A3BCD6}"/>
              </a:ext>
            </a:extLst>
          </p:cNvPr>
          <p:cNvSpPr>
            <a:spLocks noGrp="1"/>
          </p:cNvSpPr>
          <p:nvPr>
            <p:ph type="dt" sz="half" idx="10"/>
          </p:nvPr>
        </p:nvSpPr>
        <p:spPr/>
        <p:txBody>
          <a:bodyPr/>
          <a:lstStyle/>
          <a:p>
            <a:fld id="{E8CCEB3D-5BA2-4439-9CEC-D0DE7D67DE68}" type="datetime1">
              <a:rPr kumimoji="1" lang="ja-JP" altLang="en-US" smtClean="0"/>
              <a:t>2024/1/25</a:t>
            </a:fld>
            <a:endParaRPr kumimoji="1" lang="ja-JP" altLang="en-US"/>
          </a:p>
        </p:txBody>
      </p:sp>
      <p:sp>
        <p:nvSpPr>
          <p:cNvPr id="4" name="フッター プレースホルダー 3">
            <a:extLst>
              <a:ext uri="{FF2B5EF4-FFF2-40B4-BE49-F238E27FC236}">
                <a16:creationId xmlns:a16="http://schemas.microsoft.com/office/drawing/2014/main" id="{C9B02217-E991-4EA1-8A60-21E02C826BFD}"/>
              </a:ext>
            </a:extLst>
          </p:cNvPr>
          <p:cNvSpPr>
            <a:spLocks noGrp="1"/>
          </p:cNvSpPr>
          <p:nvPr>
            <p:ph type="ftr" sz="quarter" idx="11"/>
          </p:nvPr>
        </p:nvSpPr>
        <p:spPr/>
        <p:txBody>
          <a:bodyPr/>
          <a:lstStyle/>
          <a:p>
            <a:endParaRPr kumimoji="1" lang="ja-JP" altLang="en-US"/>
          </a:p>
        </p:txBody>
      </p:sp>
      <p:sp>
        <p:nvSpPr>
          <p:cNvPr id="7" name="二等辺三角形 6">
            <a:extLst>
              <a:ext uri="{FF2B5EF4-FFF2-40B4-BE49-F238E27FC236}">
                <a16:creationId xmlns:a16="http://schemas.microsoft.com/office/drawing/2014/main" id="{DB368C46-7731-5867-1106-95B942C5DD53}"/>
              </a:ext>
            </a:extLst>
          </p:cNvPr>
          <p:cNvSpPr/>
          <p:nvPr userDrawn="1"/>
        </p:nvSpPr>
        <p:spPr>
          <a:xfrm flipV="1">
            <a:off x="1192059" y="0"/>
            <a:ext cx="512845" cy="720000"/>
          </a:xfrm>
          <a:prstGeom prst="triangl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
        <p:nvSpPr>
          <p:cNvPr id="8" name="正方形/長方形 7">
            <a:extLst>
              <a:ext uri="{FF2B5EF4-FFF2-40B4-BE49-F238E27FC236}">
                <a16:creationId xmlns:a16="http://schemas.microsoft.com/office/drawing/2014/main" id="{CD3532B8-128C-8406-955F-D46E3DB81852}"/>
              </a:ext>
            </a:extLst>
          </p:cNvPr>
          <p:cNvSpPr/>
          <p:nvPr userDrawn="1"/>
        </p:nvSpPr>
        <p:spPr>
          <a:xfrm>
            <a:off x="1448481" y="0"/>
            <a:ext cx="9699417" cy="720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descr="図形 が含まれている画像&#10;&#10;自動的に生成された説明">
            <a:extLst>
              <a:ext uri="{FF2B5EF4-FFF2-40B4-BE49-F238E27FC236}">
                <a16:creationId xmlns:a16="http://schemas.microsoft.com/office/drawing/2014/main" id="{6CD5E4FA-18D0-6A5F-D611-4C715C833A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005" y="19788"/>
            <a:ext cx="995755" cy="721031"/>
          </a:xfrm>
          <a:prstGeom prst="rect">
            <a:avLst/>
          </a:prstGeom>
        </p:spPr>
      </p:pic>
      <p:sp>
        <p:nvSpPr>
          <p:cNvPr id="10" name="正方形/長方形 9">
            <a:extLst>
              <a:ext uri="{FF2B5EF4-FFF2-40B4-BE49-F238E27FC236}">
                <a16:creationId xmlns:a16="http://schemas.microsoft.com/office/drawing/2014/main" id="{660798DB-DD8B-3C8A-02CD-B037546094BF}"/>
              </a:ext>
            </a:extLst>
          </p:cNvPr>
          <p:cNvSpPr/>
          <p:nvPr userDrawn="1"/>
        </p:nvSpPr>
        <p:spPr>
          <a:xfrm>
            <a:off x="11147898" y="0"/>
            <a:ext cx="1044102" cy="720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ライド番号プレースホルダー 5">
            <a:extLst>
              <a:ext uri="{FF2B5EF4-FFF2-40B4-BE49-F238E27FC236}">
                <a16:creationId xmlns:a16="http://schemas.microsoft.com/office/drawing/2014/main" id="{CCA52997-5676-3BB9-EB7C-967D47E3939C}"/>
              </a:ext>
            </a:extLst>
          </p:cNvPr>
          <p:cNvSpPr txBox="1">
            <a:spLocks/>
          </p:cNvSpPr>
          <p:nvPr userDrawn="1"/>
        </p:nvSpPr>
        <p:spPr>
          <a:xfrm>
            <a:off x="11147898" y="177437"/>
            <a:ext cx="1044102"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3600"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7B5C472-5DF7-4444-8621-24D646FD4D0F}" type="slidenum">
              <a:rPr lang="ja-JP" altLang="en-US" b="1" smtClean="0"/>
              <a:pPr/>
              <a:t>‹#›</a:t>
            </a:fld>
            <a:endParaRPr lang="ja-JP" altLang="en-US" b="1" dirty="0"/>
          </a:p>
        </p:txBody>
      </p:sp>
    </p:spTree>
    <p:extLst>
      <p:ext uri="{BB962C8B-B14F-4D97-AF65-F5344CB8AC3E}">
        <p14:creationId xmlns:p14="http://schemas.microsoft.com/office/powerpoint/2010/main" val="396252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1A3A088-BE90-4C87-9F3C-77ABEA20C4B6}"/>
              </a:ext>
            </a:extLst>
          </p:cNvPr>
          <p:cNvSpPr>
            <a:spLocks noGrp="1"/>
          </p:cNvSpPr>
          <p:nvPr>
            <p:ph type="dt" sz="half" idx="10"/>
          </p:nvPr>
        </p:nvSpPr>
        <p:spPr/>
        <p:txBody>
          <a:bodyPr/>
          <a:lstStyle/>
          <a:p>
            <a:fld id="{6C5D7B17-BEF9-4165-81AE-20D917894528}" type="datetime1">
              <a:rPr kumimoji="1" lang="ja-JP" altLang="en-US" smtClean="0"/>
              <a:t>2024/1/25</a:t>
            </a:fld>
            <a:endParaRPr kumimoji="1" lang="ja-JP" altLang="en-US"/>
          </a:p>
        </p:txBody>
      </p:sp>
      <p:sp>
        <p:nvSpPr>
          <p:cNvPr id="3" name="フッター プレースホルダー 2">
            <a:extLst>
              <a:ext uri="{FF2B5EF4-FFF2-40B4-BE49-F238E27FC236}">
                <a16:creationId xmlns:a16="http://schemas.microsoft.com/office/drawing/2014/main" id="{0666A5B7-E813-47E8-80E1-AC78E5218C8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67A7E89-029E-45AE-97E0-718C68568AA6}"/>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199825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4BA367-919E-47D6-8559-CF85C795B9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AD5633-3F81-4976-8459-43B30FBAEE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D63C59B-CADE-4272-BD38-FF397B0ED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37EF1EE-B0D9-485A-AE40-CDF0DC88E406}"/>
              </a:ext>
            </a:extLst>
          </p:cNvPr>
          <p:cNvSpPr>
            <a:spLocks noGrp="1"/>
          </p:cNvSpPr>
          <p:nvPr>
            <p:ph type="dt" sz="half" idx="10"/>
          </p:nvPr>
        </p:nvSpPr>
        <p:spPr/>
        <p:txBody>
          <a:bodyPr/>
          <a:lstStyle/>
          <a:p>
            <a:fld id="{1C62B3AE-84EA-4EC9-B9D2-BD2972A32BDE}" type="datetime1">
              <a:rPr kumimoji="1" lang="ja-JP" altLang="en-US" smtClean="0"/>
              <a:t>2024/1/25</a:t>
            </a:fld>
            <a:endParaRPr kumimoji="1" lang="ja-JP" altLang="en-US"/>
          </a:p>
        </p:txBody>
      </p:sp>
      <p:sp>
        <p:nvSpPr>
          <p:cNvPr id="6" name="フッター プレースホルダー 5">
            <a:extLst>
              <a:ext uri="{FF2B5EF4-FFF2-40B4-BE49-F238E27FC236}">
                <a16:creationId xmlns:a16="http://schemas.microsoft.com/office/drawing/2014/main" id="{B4057C27-9B8B-4EAF-A987-683D70EEA59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362E1EA-5F4A-41CC-B8B7-DB35FE8A940F}"/>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4039497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386447-67F4-4F0D-9AA9-47AEE06B85A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E6E981C-63C8-4403-962E-A385CAD69D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559A7D-1366-4BB3-94D2-0617746769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E09E16E-85A0-4B48-B463-432BCA071B83}"/>
              </a:ext>
            </a:extLst>
          </p:cNvPr>
          <p:cNvSpPr>
            <a:spLocks noGrp="1"/>
          </p:cNvSpPr>
          <p:nvPr>
            <p:ph type="dt" sz="half" idx="10"/>
          </p:nvPr>
        </p:nvSpPr>
        <p:spPr/>
        <p:txBody>
          <a:bodyPr/>
          <a:lstStyle/>
          <a:p>
            <a:fld id="{AA5E6F69-0D71-41C7-A5ED-32AFA48E6EEB}" type="datetime1">
              <a:rPr kumimoji="1" lang="ja-JP" altLang="en-US" smtClean="0"/>
              <a:t>2024/1/25</a:t>
            </a:fld>
            <a:endParaRPr kumimoji="1" lang="ja-JP" altLang="en-US"/>
          </a:p>
        </p:txBody>
      </p:sp>
      <p:sp>
        <p:nvSpPr>
          <p:cNvPr id="6" name="フッター プレースホルダー 5">
            <a:extLst>
              <a:ext uri="{FF2B5EF4-FFF2-40B4-BE49-F238E27FC236}">
                <a16:creationId xmlns:a16="http://schemas.microsoft.com/office/drawing/2014/main" id="{14BA8AD4-A344-4F34-8646-B059D9DF72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F72035-5DEF-439B-BB07-5336B6BA7CDA}"/>
              </a:ext>
            </a:extLst>
          </p:cNvPr>
          <p:cNvSpPr>
            <a:spLocks noGrp="1"/>
          </p:cNvSpPr>
          <p:nvPr>
            <p:ph type="sldNum" sz="quarter" idx="12"/>
          </p:nvPr>
        </p:nvSpPr>
        <p:spPr/>
        <p:txBody>
          <a:body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982481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6E73173-F868-4166-805E-8584F2676A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28F77EA-2513-45E9-B827-C2511D1E97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A1CAE19-9E4F-426F-890B-01D3192772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AFD6B-2687-401E-B0D9-8A1DA77CE6DD}" type="datetime1">
              <a:rPr kumimoji="1" lang="ja-JP" altLang="en-US" smtClean="0"/>
              <a:t>2024/1/25</a:t>
            </a:fld>
            <a:endParaRPr kumimoji="1" lang="ja-JP" altLang="en-US"/>
          </a:p>
        </p:txBody>
      </p:sp>
      <p:sp>
        <p:nvSpPr>
          <p:cNvPr id="5" name="フッター プレースホルダー 4">
            <a:extLst>
              <a:ext uri="{FF2B5EF4-FFF2-40B4-BE49-F238E27FC236}">
                <a16:creationId xmlns:a16="http://schemas.microsoft.com/office/drawing/2014/main" id="{D2B8C6B6-EB99-4B24-B8E1-B7F7FA333E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86366F5-FCC1-4CD8-9273-7E920E4948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5C472-5DF7-4444-8621-24D646FD4D0F}" type="slidenum">
              <a:rPr kumimoji="1" lang="ja-JP" altLang="en-US" smtClean="0"/>
              <a:t>‹#›</a:t>
            </a:fld>
            <a:endParaRPr kumimoji="1" lang="ja-JP" altLang="en-US"/>
          </a:p>
        </p:txBody>
      </p:sp>
    </p:spTree>
    <p:extLst>
      <p:ext uri="{BB962C8B-B14F-4D97-AF65-F5344CB8AC3E}">
        <p14:creationId xmlns:p14="http://schemas.microsoft.com/office/powerpoint/2010/main" val="311327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593D772-F11E-40A0-A6F2-F89C81AB3326}"/>
              </a:ext>
            </a:extLst>
          </p:cNvPr>
          <p:cNvSpPr txBox="1"/>
          <p:nvPr/>
        </p:nvSpPr>
        <p:spPr>
          <a:xfrm>
            <a:off x="1484038" y="98389"/>
            <a:ext cx="9693043" cy="523220"/>
          </a:xfrm>
          <a:prstGeom prst="rect">
            <a:avLst/>
          </a:prstGeom>
          <a:noFill/>
        </p:spPr>
        <p:txBody>
          <a:bodyPr wrap="square" rtlCol="0">
            <a:spAutoFit/>
          </a:bodyPr>
          <a:lstStyle/>
          <a:p>
            <a:r>
              <a:rPr kumimoji="1" lang="ja-JP" altLang="en-US" sz="2800" b="1" dirty="0">
                <a:solidFill>
                  <a:schemeClr val="bg1"/>
                </a:solidFill>
              </a:rPr>
              <a:t>令和</a:t>
            </a:r>
            <a:r>
              <a:rPr kumimoji="1" lang="en-US" altLang="ja-JP" sz="2800" b="1" dirty="0">
                <a:solidFill>
                  <a:schemeClr val="bg1"/>
                </a:solidFill>
              </a:rPr>
              <a:t>6</a:t>
            </a:r>
            <a:r>
              <a:rPr kumimoji="1" lang="ja-JP" altLang="en-US" sz="2800" b="1" dirty="0">
                <a:solidFill>
                  <a:schemeClr val="bg1"/>
                </a:solidFill>
              </a:rPr>
              <a:t>年度 みちのく</a:t>
            </a:r>
            <a:r>
              <a:rPr kumimoji="1" lang="en-US" altLang="ja-JP" sz="2800" b="1" dirty="0">
                <a:solidFill>
                  <a:schemeClr val="bg1"/>
                </a:solidFill>
              </a:rPr>
              <a:t>GAP</a:t>
            </a:r>
            <a:r>
              <a:rPr kumimoji="1" lang="ja-JP" altLang="en-US" sz="2800" b="1" dirty="0">
                <a:solidFill>
                  <a:schemeClr val="bg1"/>
                </a:solidFill>
              </a:rPr>
              <a:t>ファンド</a:t>
            </a:r>
          </a:p>
        </p:txBody>
      </p:sp>
      <p:sp>
        <p:nvSpPr>
          <p:cNvPr id="11" name="テキスト ボックス 10">
            <a:extLst>
              <a:ext uri="{FF2B5EF4-FFF2-40B4-BE49-F238E27FC236}">
                <a16:creationId xmlns:a16="http://schemas.microsoft.com/office/drawing/2014/main" id="{49F146AE-7BB0-4F26-8EE8-CB51D3DF849C}"/>
              </a:ext>
            </a:extLst>
          </p:cNvPr>
          <p:cNvSpPr txBox="1"/>
          <p:nvPr/>
        </p:nvSpPr>
        <p:spPr>
          <a:xfrm>
            <a:off x="0" y="3096296"/>
            <a:ext cx="12191999" cy="523220"/>
          </a:xfrm>
          <a:prstGeom prst="rect">
            <a:avLst/>
          </a:prstGeom>
          <a:noFill/>
        </p:spPr>
        <p:txBody>
          <a:bodyPr wrap="square" rtlCol="0">
            <a:spAutoFit/>
          </a:bodyPr>
          <a:lstStyle/>
          <a:p>
            <a:pPr algn="ctr"/>
            <a:r>
              <a:rPr kumimoji="1" lang="ja-JP" altLang="en-US" sz="2800" b="1" dirty="0"/>
              <a:t>申請タイトル</a:t>
            </a:r>
          </a:p>
        </p:txBody>
      </p:sp>
      <p:sp>
        <p:nvSpPr>
          <p:cNvPr id="12" name="テキスト ボックス 11">
            <a:extLst>
              <a:ext uri="{FF2B5EF4-FFF2-40B4-BE49-F238E27FC236}">
                <a16:creationId xmlns:a16="http://schemas.microsoft.com/office/drawing/2014/main" id="{36F7CB5D-0071-4526-B78A-D49CB8A584C2}"/>
              </a:ext>
            </a:extLst>
          </p:cNvPr>
          <p:cNvSpPr txBox="1"/>
          <p:nvPr/>
        </p:nvSpPr>
        <p:spPr>
          <a:xfrm>
            <a:off x="0" y="4821631"/>
            <a:ext cx="12191999" cy="523220"/>
          </a:xfrm>
          <a:prstGeom prst="rect">
            <a:avLst/>
          </a:prstGeom>
          <a:noFill/>
        </p:spPr>
        <p:txBody>
          <a:bodyPr wrap="square" rtlCol="0">
            <a:spAutoFit/>
          </a:bodyPr>
          <a:lstStyle/>
          <a:p>
            <a:pPr algn="ctr"/>
            <a:r>
              <a:rPr lang="ja-JP" altLang="en-US" sz="2800" dirty="0"/>
              <a:t>研究代表者　所属・役職・氏名</a:t>
            </a:r>
            <a:endParaRPr kumimoji="1" lang="ja-JP" altLang="en-US" sz="2800" dirty="0"/>
          </a:p>
        </p:txBody>
      </p:sp>
      <p:sp>
        <p:nvSpPr>
          <p:cNvPr id="2" name="四角形: 角を丸くする 1">
            <a:extLst>
              <a:ext uri="{FF2B5EF4-FFF2-40B4-BE49-F238E27FC236}">
                <a16:creationId xmlns:a16="http://schemas.microsoft.com/office/drawing/2014/main" id="{D907924E-6BBF-4357-8488-5FE0EC6A0BE3}"/>
              </a:ext>
            </a:extLst>
          </p:cNvPr>
          <p:cNvSpPr/>
          <p:nvPr/>
        </p:nvSpPr>
        <p:spPr>
          <a:xfrm>
            <a:off x="136186" y="945011"/>
            <a:ext cx="11760742" cy="1867015"/>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400" b="1" dirty="0">
                <a:solidFill>
                  <a:srgbClr val="FF0000"/>
                </a:solidFill>
              </a:rPr>
              <a:t>※</a:t>
            </a:r>
            <a:r>
              <a:rPr lang="ja-JP" altLang="en-US" sz="2400" b="1" dirty="0">
                <a:solidFill>
                  <a:srgbClr val="FF0000"/>
                </a:solidFill>
              </a:rPr>
              <a:t>本データは</a:t>
            </a:r>
            <a:r>
              <a:rPr kumimoji="1" lang="ja-JP" altLang="en-US" sz="2400" b="1" dirty="0">
                <a:solidFill>
                  <a:srgbClr val="FF0000"/>
                </a:solidFill>
              </a:rPr>
              <a:t>ステップ１、ステップ２</a:t>
            </a:r>
            <a:r>
              <a:rPr lang="ja-JP" altLang="en-US" sz="2400" b="1" dirty="0">
                <a:solidFill>
                  <a:srgbClr val="FF0000"/>
                </a:solidFill>
              </a:rPr>
              <a:t>共通の</a:t>
            </a:r>
            <a:r>
              <a:rPr kumimoji="1" lang="ja-JP" altLang="en-US" sz="2400" b="1" dirty="0">
                <a:solidFill>
                  <a:srgbClr val="FF0000"/>
                </a:solidFill>
              </a:rPr>
              <a:t>申請用のひな形資料です。</a:t>
            </a:r>
            <a:endParaRPr lang="en-US" altLang="ja-JP" sz="2400" b="1" dirty="0">
              <a:solidFill>
                <a:srgbClr val="FF0000"/>
              </a:solidFill>
            </a:endParaRPr>
          </a:p>
          <a:p>
            <a:r>
              <a:rPr kumimoji="1" lang="en-US" altLang="ja-JP" sz="2400" b="1" dirty="0">
                <a:solidFill>
                  <a:srgbClr val="FF0000"/>
                </a:solidFill>
              </a:rPr>
              <a:t>※</a:t>
            </a:r>
            <a:r>
              <a:rPr kumimoji="1" lang="ja-JP" altLang="en-US" sz="2400" b="1" dirty="0">
                <a:solidFill>
                  <a:srgbClr val="FF0000"/>
                </a:solidFill>
              </a:rPr>
              <a:t>作成後この赤枠は削除してください（以下同じ）</a:t>
            </a:r>
            <a:endParaRPr kumimoji="1" lang="en-US" altLang="ja-JP" sz="2400" b="1" dirty="0">
              <a:solidFill>
                <a:srgbClr val="FF0000"/>
              </a:solidFill>
            </a:endParaRPr>
          </a:p>
          <a:p>
            <a:pPr marL="285750" indent="-285750">
              <a:buFont typeface="Arial" panose="020B0604020202020204" pitchFamily="34" charset="0"/>
              <a:buChar char="•"/>
            </a:pPr>
            <a:r>
              <a:rPr lang="ja-JP" altLang="en-US" dirty="0">
                <a:solidFill>
                  <a:srgbClr val="FF0000"/>
                </a:solidFill>
              </a:rPr>
              <a:t>公募要領の「評価・選定の着眼点」に沿った項目設定として</a:t>
            </a:r>
            <a:r>
              <a:rPr lang="ja-JP" altLang="en-US">
                <a:solidFill>
                  <a:srgbClr val="FF0000"/>
                </a:solidFill>
              </a:rPr>
              <a:t>います。記載内容</a:t>
            </a:r>
            <a:r>
              <a:rPr lang="ja-JP" altLang="en-US" dirty="0">
                <a:solidFill>
                  <a:srgbClr val="FF0000"/>
                </a:solidFill>
              </a:rPr>
              <a:t>は申請書とも整合させ、申請領域に詳しくない方・初見の方にもわかりやすくお伝えいただくようお願いいたします。</a:t>
            </a:r>
            <a:endParaRPr lang="en-US" altLang="ja-JP" dirty="0">
              <a:solidFill>
                <a:srgbClr val="FF0000"/>
              </a:solidFill>
            </a:endParaRPr>
          </a:p>
          <a:p>
            <a:pPr marL="285750" indent="-285750">
              <a:buFont typeface="Arial" panose="020B0604020202020204" pitchFamily="34" charset="0"/>
              <a:buChar char="•"/>
            </a:pPr>
            <a:r>
              <a:rPr lang="ja-JP" altLang="en-US">
                <a:solidFill>
                  <a:srgbClr val="FF0000"/>
                </a:solidFill>
              </a:rPr>
              <a:t>様式・</a:t>
            </a:r>
            <a:r>
              <a:rPr lang="ja-JP" altLang="en-US" dirty="0">
                <a:solidFill>
                  <a:srgbClr val="FF0000"/>
                </a:solidFill>
              </a:rPr>
              <a:t>スライド枚数の</a:t>
            </a:r>
            <a:r>
              <a:rPr lang="ja-JP" altLang="en-US">
                <a:solidFill>
                  <a:srgbClr val="FF0000"/>
                </a:solidFill>
              </a:rPr>
              <a:t>変更は行わないでください。</a:t>
            </a:r>
            <a:endParaRPr lang="en-US" altLang="ja-JP" dirty="0">
              <a:solidFill>
                <a:srgbClr val="FF0000"/>
              </a:solidFill>
            </a:endParaRPr>
          </a:p>
        </p:txBody>
      </p:sp>
      <p:sp>
        <p:nvSpPr>
          <p:cNvPr id="3" name="スライド番号プレースホルダー 2">
            <a:extLst>
              <a:ext uri="{FF2B5EF4-FFF2-40B4-BE49-F238E27FC236}">
                <a16:creationId xmlns:a16="http://schemas.microsoft.com/office/drawing/2014/main" id="{FC047705-DD28-B2FD-6656-50A933523A6F}"/>
              </a:ext>
            </a:extLst>
          </p:cNvPr>
          <p:cNvSpPr>
            <a:spLocks noGrp="1"/>
          </p:cNvSpPr>
          <p:nvPr>
            <p:ph type="sldNum" sz="quarter" idx="12"/>
          </p:nvPr>
        </p:nvSpPr>
        <p:spPr/>
        <p:txBody>
          <a:bodyPr/>
          <a:lstStyle/>
          <a:p>
            <a:fld id="{B7B5C472-5DF7-4444-8621-24D646FD4D0F}" type="slidenum">
              <a:rPr lang="ja-JP" altLang="en-US" smtClean="0"/>
              <a:pPr/>
              <a:t>1</a:t>
            </a:fld>
            <a:endParaRPr lang="ja-JP" altLang="en-US" dirty="0"/>
          </a:p>
        </p:txBody>
      </p:sp>
    </p:spTree>
    <p:extLst>
      <p:ext uri="{BB962C8B-B14F-4D97-AF65-F5344CB8AC3E}">
        <p14:creationId xmlns:p14="http://schemas.microsoft.com/office/powerpoint/2010/main" val="3599827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E74D4E4-3B52-2681-F6AA-ECB908B990CC}"/>
              </a:ext>
            </a:extLst>
          </p:cNvPr>
          <p:cNvSpPr txBox="1"/>
          <p:nvPr/>
        </p:nvSpPr>
        <p:spPr>
          <a:xfrm>
            <a:off x="1484038" y="98389"/>
            <a:ext cx="9693043" cy="523220"/>
          </a:xfrm>
          <a:prstGeom prst="rect">
            <a:avLst/>
          </a:prstGeom>
          <a:noFill/>
        </p:spPr>
        <p:txBody>
          <a:bodyPr wrap="square" rtlCol="0">
            <a:spAutoFit/>
          </a:bodyPr>
          <a:lstStyle/>
          <a:p>
            <a:r>
              <a:rPr kumimoji="1" lang="ja-JP" altLang="en-US" sz="2800" b="1" dirty="0">
                <a:solidFill>
                  <a:schemeClr val="bg1"/>
                </a:solidFill>
              </a:rPr>
              <a:t>顧客の課題</a:t>
            </a:r>
          </a:p>
        </p:txBody>
      </p:sp>
      <p:sp>
        <p:nvSpPr>
          <p:cNvPr id="2" name="四角形: 角を丸くする 1">
            <a:extLst>
              <a:ext uri="{FF2B5EF4-FFF2-40B4-BE49-F238E27FC236}">
                <a16:creationId xmlns:a16="http://schemas.microsoft.com/office/drawing/2014/main" id="{C924E554-57EF-CE62-7068-930710219F05}"/>
              </a:ext>
            </a:extLst>
          </p:cNvPr>
          <p:cNvSpPr/>
          <p:nvPr/>
        </p:nvSpPr>
        <p:spPr>
          <a:xfrm>
            <a:off x="312032" y="1384627"/>
            <a:ext cx="11760742" cy="254511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AutoNum type="alphaUcParenR"/>
            </a:pPr>
            <a:r>
              <a:rPr lang="ja-JP" altLang="en-US" sz="2400" b="1" dirty="0">
                <a:solidFill>
                  <a:srgbClr val="FF0000"/>
                </a:solidFill>
              </a:rPr>
              <a:t>顧客の課題</a:t>
            </a:r>
            <a:endParaRPr lang="en-US" altLang="ja-JP" sz="2400" b="1" dirty="0">
              <a:solidFill>
                <a:srgbClr val="FF0000"/>
              </a:solidFill>
            </a:endParaRPr>
          </a:p>
          <a:p>
            <a:r>
              <a:rPr lang="ja-JP" altLang="en-US" sz="2400" b="1" dirty="0">
                <a:solidFill>
                  <a:srgbClr val="FF0000"/>
                </a:solidFill>
              </a:rPr>
              <a:t>具体性のある顧客像およびその顧客が持つ課題に関する仮説が描けているかを評価します。</a:t>
            </a:r>
            <a:r>
              <a:rPr lang="en-US" altLang="ja-JP" sz="2400" b="1" dirty="0">
                <a:solidFill>
                  <a:srgbClr val="FF0000"/>
                </a:solidFill>
              </a:rPr>
              <a:t>5W1H(</a:t>
            </a:r>
            <a:r>
              <a:rPr lang="ja-JP" altLang="en-US" sz="2400" b="1" dirty="0">
                <a:solidFill>
                  <a:srgbClr val="FF0000"/>
                </a:solidFill>
              </a:rPr>
              <a:t>誰がどこでどのような問題にどのくらい困っているのか、現状どのように対処しているのか</a:t>
            </a:r>
            <a:r>
              <a:rPr lang="en-US" altLang="ja-JP" sz="2400" b="1" dirty="0">
                <a:solidFill>
                  <a:srgbClr val="FF0000"/>
                </a:solidFill>
              </a:rPr>
              <a:t>)</a:t>
            </a:r>
            <a:r>
              <a:rPr lang="ja-JP" altLang="en-US" sz="2400" b="1" dirty="0">
                <a:solidFill>
                  <a:srgbClr val="FF0000"/>
                </a:solidFill>
              </a:rPr>
              <a:t>が具体的に記載されていることが理想的です。</a:t>
            </a:r>
            <a:endParaRPr lang="en-US" altLang="ja-JP" sz="2400" b="1" dirty="0">
              <a:solidFill>
                <a:srgbClr val="FF0000"/>
              </a:solidFill>
            </a:endParaRPr>
          </a:p>
          <a:p>
            <a:r>
              <a:rPr lang="ja-JP" altLang="en-US" sz="2400" b="1" dirty="0">
                <a:solidFill>
                  <a:srgbClr val="FF0000"/>
                </a:solidFill>
              </a:rPr>
              <a:t>この申請以前に検証を行なっている場合・今回ステップ</a:t>
            </a:r>
            <a:r>
              <a:rPr lang="en-US" altLang="ja-JP" sz="2400" b="1" dirty="0">
                <a:solidFill>
                  <a:srgbClr val="FF0000"/>
                </a:solidFill>
              </a:rPr>
              <a:t>2</a:t>
            </a:r>
            <a:r>
              <a:rPr lang="ja-JP" altLang="en-US" sz="2400" b="1" dirty="0">
                <a:solidFill>
                  <a:srgbClr val="FF0000"/>
                </a:solidFill>
              </a:rPr>
              <a:t>に申請する場合は、上記の内容がヒアリング活動に基づいて裏付けられていることを示す必要があります。</a:t>
            </a:r>
          </a:p>
        </p:txBody>
      </p:sp>
    </p:spTree>
    <p:extLst>
      <p:ext uri="{BB962C8B-B14F-4D97-AF65-F5344CB8AC3E}">
        <p14:creationId xmlns:p14="http://schemas.microsoft.com/office/powerpoint/2010/main" val="190549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52B6299-6402-3BB1-6451-D7B45BCBA77E}"/>
              </a:ext>
            </a:extLst>
          </p:cNvPr>
          <p:cNvSpPr txBox="1"/>
          <p:nvPr/>
        </p:nvSpPr>
        <p:spPr>
          <a:xfrm>
            <a:off x="1484038" y="98389"/>
            <a:ext cx="9693043" cy="523220"/>
          </a:xfrm>
          <a:prstGeom prst="rect">
            <a:avLst/>
          </a:prstGeom>
          <a:noFill/>
        </p:spPr>
        <p:txBody>
          <a:bodyPr wrap="square" rtlCol="0">
            <a:spAutoFit/>
          </a:bodyPr>
          <a:lstStyle/>
          <a:p>
            <a:r>
              <a:rPr kumimoji="1" lang="ja-JP" altLang="en-US" sz="2800" b="1" dirty="0">
                <a:solidFill>
                  <a:schemeClr val="bg1"/>
                </a:solidFill>
              </a:rPr>
              <a:t>解決策</a:t>
            </a:r>
          </a:p>
        </p:txBody>
      </p:sp>
      <p:sp>
        <p:nvSpPr>
          <p:cNvPr id="2" name="四角形: 角を丸くする 1">
            <a:extLst>
              <a:ext uri="{FF2B5EF4-FFF2-40B4-BE49-F238E27FC236}">
                <a16:creationId xmlns:a16="http://schemas.microsoft.com/office/drawing/2014/main" id="{4C82A4C8-1C76-BE43-F137-9EE5CD82BE59}"/>
              </a:ext>
            </a:extLst>
          </p:cNvPr>
          <p:cNvSpPr/>
          <p:nvPr/>
        </p:nvSpPr>
        <p:spPr>
          <a:xfrm>
            <a:off x="312032" y="1384627"/>
            <a:ext cx="11760742" cy="1867015"/>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400" b="1" dirty="0">
                <a:solidFill>
                  <a:srgbClr val="FF0000"/>
                </a:solidFill>
              </a:rPr>
              <a:t>B) </a:t>
            </a:r>
            <a:r>
              <a:rPr lang="ja-JP" altLang="en-US" sz="2400" b="1">
                <a:solidFill>
                  <a:srgbClr val="FF0000"/>
                </a:solidFill>
              </a:rPr>
              <a:t>解決</a:t>
            </a:r>
            <a:r>
              <a:rPr lang="ja-JP" altLang="en-US" sz="2400" b="1" dirty="0">
                <a:solidFill>
                  <a:srgbClr val="FF0000"/>
                </a:solidFill>
              </a:rPr>
              <a:t>策</a:t>
            </a:r>
          </a:p>
          <a:p>
            <a:r>
              <a:rPr lang="ja-JP" altLang="en-US" sz="2400" b="1">
                <a:solidFill>
                  <a:srgbClr val="FF0000"/>
                </a:solidFill>
              </a:rPr>
              <a:t>具体的</a:t>
            </a:r>
            <a:r>
              <a:rPr lang="ja-JP" altLang="en-US" sz="2400" b="1" dirty="0">
                <a:solidFill>
                  <a:srgbClr val="FF0000"/>
                </a:solidFill>
              </a:rPr>
              <a:t>な顧客の課題に適合する製品・サービスかどうかを判断</a:t>
            </a:r>
            <a:r>
              <a:rPr lang="ja-JP" altLang="en-US" sz="2400" b="1">
                <a:solidFill>
                  <a:srgbClr val="FF0000"/>
                </a:solidFill>
              </a:rPr>
              <a:t>します。技術</a:t>
            </a:r>
            <a:r>
              <a:rPr lang="ja-JP" altLang="en-US" sz="2400" b="1" dirty="0">
                <a:solidFill>
                  <a:srgbClr val="FF0000"/>
                </a:solidFill>
              </a:rPr>
              <a:t>それ自体</a:t>
            </a:r>
            <a:r>
              <a:rPr lang="ja-JP" altLang="en-US" sz="2400" b="1">
                <a:solidFill>
                  <a:srgbClr val="FF0000"/>
                </a:solidFill>
              </a:rPr>
              <a:t>の高度さや完成度では</a:t>
            </a:r>
            <a:r>
              <a:rPr lang="ja-JP" altLang="en-US" sz="2400" b="1" dirty="0">
                <a:solidFill>
                  <a:srgbClr val="FF0000"/>
                </a:solidFill>
              </a:rPr>
              <a:t>なく、どのような価値を提供できるのか</a:t>
            </a:r>
            <a:r>
              <a:rPr lang="en-US" altLang="ja-JP" sz="2400" b="1" dirty="0">
                <a:solidFill>
                  <a:srgbClr val="FF0000"/>
                </a:solidFill>
              </a:rPr>
              <a:t>(</a:t>
            </a:r>
            <a:r>
              <a:rPr lang="ja-JP" altLang="en-US" sz="2400" b="1" dirty="0">
                <a:solidFill>
                  <a:srgbClr val="FF0000"/>
                </a:solidFill>
              </a:rPr>
              <a:t>ユーザーがそれを使うことでどれほどよく課題を解決できるのか</a:t>
            </a:r>
            <a:r>
              <a:rPr lang="en-US" altLang="ja-JP" sz="2400" b="1" dirty="0">
                <a:solidFill>
                  <a:srgbClr val="FF0000"/>
                </a:solidFill>
              </a:rPr>
              <a:t>)</a:t>
            </a:r>
            <a:r>
              <a:rPr lang="ja-JP" altLang="en-US" sz="2400" b="1" dirty="0">
                <a:solidFill>
                  <a:srgbClr val="FF0000"/>
                </a:solidFill>
              </a:rPr>
              <a:t>を評価します。</a:t>
            </a:r>
          </a:p>
        </p:txBody>
      </p:sp>
    </p:spTree>
    <p:extLst>
      <p:ext uri="{BB962C8B-B14F-4D97-AF65-F5344CB8AC3E}">
        <p14:creationId xmlns:p14="http://schemas.microsoft.com/office/powerpoint/2010/main" val="366123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0E749DC-3A75-A5E4-A4D2-7CE9B083624B}"/>
              </a:ext>
            </a:extLst>
          </p:cNvPr>
          <p:cNvSpPr txBox="1"/>
          <p:nvPr/>
        </p:nvSpPr>
        <p:spPr>
          <a:xfrm>
            <a:off x="1484038" y="98389"/>
            <a:ext cx="9693043" cy="523220"/>
          </a:xfrm>
          <a:prstGeom prst="rect">
            <a:avLst/>
          </a:prstGeom>
          <a:noFill/>
        </p:spPr>
        <p:txBody>
          <a:bodyPr wrap="square" rtlCol="0">
            <a:spAutoFit/>
          </a:bodyPr>
          <a:lstStyle/>
          <a:p>
            <a:r>
              <a:rPr lang="ja-JP" altLang="en-US" sz="2800" b="1" dirty="0">
                <a:solidFill>
                  <a:schemeClr val="bg1"/>
                </a:solidFill>
              </a:rPr>
              <a:t>技術・知財</a:t>
            </a:r>
            <a:endParaRPr kumimoji="1" lang="ja-JP" altLang="en-US" sz="2800" b="1" dirty="0">
              <a:solidFill>
                <a:schemeClr val="bg1"/>
              </a:solidFill>
            </a:endParaRPr>
          </a:p>
        </p:txBody>
      </p:sp>
      <p:sp>
        <p:nvSpPr>
          <p:cNvPr id="2" name="四角形: 角を丸くする 1">
            <a:extLst>
              <a:ext uri="{FF2B5EF4-FFF2-40B4-BE49-F238E27FC236}">
                <a16:creationId xmlns:a16="http://schemas.microsoft.com/office/drawing/2014/main" id="{C63CDE64-C97F-D219-1044-DB344221D8AD}"/>
              </a:ext>
            </a:extLst>
          </p:cNvPr>
          <p:cNvSpPr/>
          <p:nvPr/>
        </p:nvSpPr>
        <p:spPr>
          <a:xfrm>
            <a:off x="312032" y="1384628"/>
            <a:ext cx="11760742" cy="1369458"/>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400" b="1" dirty="0">
                <a:solidFill>
                  <a:srgbClr val="FF0000"/>
                </a:solidFill>
              </a:rPr>
              <a:t>C) </a:t>
            </a:r>
            <a:r>
              <a:rPr lang="ja-JP" altLang="en-US" sz="2400" b="1">
                <a:solidFill>
                  <a:srgbClr val="FF0000"/>
                </a:solidFill>
              </a:rPr>
              <a:t>シーズ</a:t>
            </a:r>
            <a:endParaRPr lang="ja-JP" altLang="en-US" sz="2400" b="1" dirty="0">
              <a:solidFill>
                <a:srgbClr val="FF0000"/>
              </a:solidFill>
            </a:endParaRPr>
          </a:p>
          <a:p>
            <a:r>
              <a:rPr lang="ja-JP" altLang="en-US" sz="2400" b="1" dirty="0">
                <a:solidFill>
                  <a:srgbClr val="FF0000"/>
                </a:solidFill>
              </a:rPr>
              <a:t>技術シーズの独自性・</a:t>
            </a:r>
            <a:r>
              <a:rPr lang="ja-JP" altLang="en-US" sz="2400" b="1">
                <a:solidFill>
                  <a:srgbClr val="FF0000"/>
                </a:solidFill>
              </a:rPr>
              <a:t>先進性、および知</a:t>
            </a:r>
            <a:r>
              <a:rPr lang="ja-JP" altLang="en-US" sz="2400" b="1" dirty="0">
                <a:solidFill>
                  <a:srgbClr val="FF0000"/>
                </a:solidFill>
              </a:rPr>
              <a:t>財の確保状況を評価します。（人文・社会科学枠は研究成果に基づくサービス</a:t>
            </a:r>
            <a:r>
              <a:rPr lang="ja-JP" altLang="en-US" sz="2400" b="1">
                <a:solidFill>
                  <a:srgbClr val="FF0000"/>
                </a:solidFill>
              </a:rPr>
              <a:t>、プロダクトの</a:t>
            </a:r>
            <a:r>
              <a:rPr lang="ja-JP" altLang="en-US" sz="2400" b="1" dirty="0">
                <a:solidFill>
                  <a:srgbClr val="FF0000"/>
                </a:solidFill>
              </a:rPr>
              <a:t>独自性</a:t>
            </a:r>
            <a:r>
              <a:rPr lang="ja-JP" altLang="en-US" sz="2400" b="1">
                <a:solidFill>
                  <a:srgbClr val="FF0000"/>
                </a:solidFill>
              </a:rPr>
              <a:t>・先進性を評価します）</a:t>
            </a:r>
            <a:endParaRPr lang="en-US" altLang="ja-JP" sz="2400" b="1" dirty="0">
              <a:solidFill>
                <a:srgbClr val="FF0000"/>
              </a:solidFill>
            </a:endParaRPr>
          </a:p>
        </p:txBody>
      </p:sp>
    </p:spTree>
    <p:extLst>
      <p:ext uri="{BB962C8B-B14F-4D97-AF65-F5344CB8AC3E}">
        <p14:creationId xmlns:p14="http://schemas.microsoft.com/office/powerpoint/2010/main" val="3363502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CFEF062-19FB-6D9E-0262-49E6D98CAC0E}"/>
              </a:ext>
            </a:extLst>
          </p:cNvPr>
          <p:cNvSpPr txBox="1"/>
          <p:nvPr/>
        </p:nvSpPr>
        <p:spPr>
          <a:xfrm>
            <a:off x="1484038" y="98389"/>
            <a:ext cx="9693043" cy="523220"/>
          </a:xfrm>
          <a:prstGeom prst="rect">
            <a:avLst/>
          </a:prstGeom>
          <a:noFill/>
        </p:spPr>
        <p:txBody>
          <a:bodyPr wrap="square" rtlCol="0">
            <a:spAutoFit/>
          </a:bodyPr>
          <a:lstStyle/>
          <a:p>
            <a:r>
              <a:rPr lang="ja-JP" altLang="en-US" sz="2800" b="1" dirty="0">
                <a:solidFill>
                  <a:schemeClr val="bg1"/>
                </a:solidFill>
              </a:rPr>
              <a:t>マーケット</a:t>
            </a:r>
            <a:endParaRPr kumimoji="1" lang="ja-JP" altLang="en-US" sz="2800" b="1" dirty="0">
              <a:solidFill>
                <a:schemeClr val="bg1"/>
              </a:solidFill>
            </a:endParaRPr>
          </a:p>
        </p:txBody>
      </p:sp>
      <p:sp>
        <p:nvSpPr>
          <p:cNvPr id="2" name="四角形: 角を丸くする 1">
            <a:extLst>
              <a:ext uri="{FF2B5EF4-FFF2-40B4-BE49-F238E27FC236}">
                <a16:creationId xmlns:a16="http://schemas.microsoft.com/office/drawing/2014/main" id="{982A295E-4D11-8D55-30DC-E55248CC42A6}"/>
              </a:ext>
            </a:extLst>
          </p:cNvPr>
          <p:cNvSpPr/>
          <p:nvPr/>
        </p:nvSpPr>
        <p:spPr>
          <a:xfrm>
            <a:off x="312032" y="1384628"/>
            <a:ext cx="11760742" cy="294788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AutoNum type="alphaUcParenR" startAt="4"/>
            </a:pPr>
            <a:r>
              <a:rPr lang="ja-JP" altLang="en-US" sz="2400" b="1">
                <a:solidFill>
                  <a:srgbClr val="FF0000"/>
                </a:solidFill>
              </a:rPr>
              <a:t>マーケット</a:t>
            </a:r>
            <a:endParaRPr lang="en-US" altLang="ja-JP" sz="2400" b="1" dirty="0">
              <a:solidFill>
                <a:srgbClr val="FF0000"/>
              </a:solidFill>
            </a:endParaRPr>
          </a:p>
          <a:p>
            <a:r>
              <a:rPr lang="ja-JP" altLang="en-US" sz="2400" b="1">
                <a:solidFill>
                  <a:srgbClr val="FF0000"/>
                </a:solidFill>
              </a:rPr>
              <a:t>取り組もう</a:t>
            </a:r>
            <a:r>
              <a:rPr lang="ja-JP" altLang="en-US" sz="2400" b="1" dirty="0">
                <a:solidFill>
                  <a:srgbClr val="FF0000"/>
                </a:solidFill>
              </a:rPr>
              <a:t>とされている製品</a:t>
            </a:r>
            <a:r>
              <a:rPr lang="ja-JP" altLang="en-US" sz="2400" b="1">
                <a:solidFill>
                  <a:srgbClr val="FF0000"/>
                </a:solidFill>
              </a:rPr>
              <a:t>やサービスの</a:t>
            </a:r>
            <a:endParaRPr lang="en-US" altLang="ja-JP" sz="2400" b="1" dirty="0">
              <a:solidFill>
                <a:srgbClr val="FF0000"/>
              </a:solidFill>
            </a:endParaRPr>
          </a:p>
          <a:p>
            <a:pPr marL="342900" indent="-342900">
              <a:buFont typeface="Arial" panose="020B0604020202020204" pitchFamily="34" charset="0"/>
              <a:buChar char="•"/>
            </a:pPr>
            <a:r>
              <a:rPr lang="en-US" altLang="ja-JP" sz="2400" b="1" dirty="0">
                <a:solidFill>
                  <a:srgbClr val="FF0000"/>
                </a:solidFill>
              </a:rPr>
              <a:t>(</a:t>
            </a:r>
            <a:r>
              <a:rPr lang="ja-JP" altLang="en-US" sz="2400" b="1">
                <a:solidFill>
                  <a:srgbClr val="FF0000"/>
                </a:solidFill>
              </a:rPr>
              <a:t>想定</a:t>
            </a:r>
            <a:r>
              <a:rPr lang="en-US" altLang="ja-JP" sz="2400" b="1" dirty="0">
                <a:solidFill>
                  <a:srgbClr val="FF0000"/>
                </a:solidFill>
              </a:rPr>
              <a:t>)</a:t>
            </a:r>
            <a:r>
              <a:rPr lang="ja-JP" altLang="en-US" sz="2400" b="1">
                <a:solidFill>
                  <a:srgbClr val="FF0000"/>
                </a:solidFill>
              </a:rPr>
              <a:t>顧客</a:t>
            </a:r>
            <a:r>
              <a:rPr lang="ja-JP" altLang="en-US" sz="2400" b="1" dirty="0">
                <a:solidFill>
                  <a:srgbClr val="FF0000"/>
                </a:solidFill>
              </a:rPr>
              <a:t>が現時点で多い</a:t>
            </a:r>
            <a:r>
              <a:rPr lang="ja-JP" altLang="en-US" sz="2400" b="1">
                <a:solidFill>
                  <a:srgbClr val="FF0000"/>
                </a:solidFill>
              </a:rPr>
              <a:t>のか</a:t>
            </a:r>
            <a:endParaRPr lang="en-US" altLang="ja-JP" sz="2400" b="1" dirty="0">
              <a:solidFill>
                <a:srgbClr val="FF0000"/>
              </a:solidFill>
            </a:endParaRPr>
          </a:p>
          <a:p>
            <a:pPr marL="342900" indent="-342900">
              <a:buFont typeface="Arial" panose="020B0604020202020204" pitchFamily="34" charset="0"/>
              <a:buChar char="•"/>
            </a:pPr>
            <a:r>
              <a:rPr lang="ja-JP" altLang="en-US" sz="2400" b="1">
                <a:solidFill>
                  <a:srgbClr val="FF0000"/>
                </a:solidFill>
              </a:rPr>
              <a:t>その</a:t>
            </a:r>
            <a:r>
              <a:rPr lang="ja-JP" altLang="en-US" sz="2400" b="1" dirty="0">
                <a:solidFill>
                  <a:srgbClr val="FF0000"/>
                </a:solidFill>
              </a:rPr>
              <a:t>顧客の</a:t>
            </a:r>
            <a:r>
              <a:rPr lang="ja-JP" altLang="en-US" sz="2400" b="1">
                <a:solidFill>
                  <a:srgbClr val="FF0000"/>
                </a:solidFill>
              </a:rPr>
              <a:t>数は今後増える</a:t>
            </a:r>
            <a:r>
              <a:rPr lang="ja-JP" altLang="en-US" sz="2400" b="1" dirty="0">
                <a:solidFill>
                  <a:srgbClr val="FF0000"/>
                </a:solidFill>
              </a:rPr>
              <a:t>見込みが</a:t>
            </a:r>
            <a:r>
              <a:rPr lang="ja-JP" altLang="en-US" sz="2400" b="1">
                <a:solidFill>
                  <a:srgbClr val="FF0000"/>
                </a:solidFill>
              </a:rPr>
              <a:t>あるか</a:t>
            </a:r>
            <a:endParaRPr lang="en-US" altLang="ja-JP" sz="2400" b="1" dirty="0">
              <a:solidFill>
                <a:srgbClr val="FF0000"/>
              </a:solidFill>
            </a:endParaRPr>
          </a:p>
          <a:p>
            <a:pPr marL="342900" indent="-342900">
              <a:buFont typeface="Arial" panose="020B0604020202020204" pitchFamily="34" charset="0"/>
              <a:buChar char="•"/>
            </a:pPr>
            <a:r>
              <a:rPr lang="ja-JP" altLang="en-US" sz="2400" b="1">
                <a:solidFill>
                  <a:srgbClr val="FF0000"/>
                </a:solidFill>
              </a:rPr>
              <a:t>顧客一人当たり</a:t>
            </a:r>
            <a:r>
              <a:rPr lang="ja-JP" altLang="en-US" sz="2400" b="1" dirty="0">
                <a:solidFill>
                  <a:srgbClr val="FF0000"/>
                </a:solidFill>
              </a:rPr>
              <a:t>の</a:t>
            </a:r>
            <a:r>
              <a:rPr lang="ja-JP" altLang="en-US" sz="2400" b="1">
                <a:solidFill>
                  <a:srgbClr val="FF0000"/>
                </a:solidFill>
              </a:rPr>
              <a:t>単価が今後増える</a:t>
            </a:r>
            <a:r>
              <a:rPr lang="ja-JP" altLang="en-US" sz="2400" b="1" dirty="0">
                <a:solidFill>
                  <a:srgbClr val="FF0000"/>
                </a:solidFill>
              </a:rPr>
              <a:t>可能性が</a:t>
            </a:r>
            <a:r>
              <a:rPr lang="ja-JP" altLang="en-US" sz="2400" b="1">
                <a:solidFill>
                  <a:srgbClr val="FF0000"/>
                </a:solidFill>
              </a:rPr>
              <a:t>あるか</a:t>
            </a:r>
            <a:endParaRPr lang="en-US" altLang="ja-JP" sz="2400" b="1" dirty="0">
              <a:solidFill>
                <a:srgbClr val="FF0000"/>
              </a:solidFill>
            </a:endParaRPr>
          </a:p>
          <a:p>
            <a:pPr marL="342900" indent="-342900">
              <a:buFont typeface="Arial" panose="020B0604020202020204" pitchFamily="34" charset="0"/>
              <a:buChar char="•"/>
            </a:pPr>
            <a:r>
              <a:rPr lang="ja-JP" altLang="en-US" sz="2400" b="1">
                <a:solidFill>
                  <a:srgbClr val="FF0000"/>
                </a:solidFill>
              </a:rPr>
              <a:t>国際</a:t>
            </a:r>
            <a:r>
              <a:rPr lang="ja-JP" altLang="en-US" sz="2400" b="1" dirty="0">
                <a:solidFill>
                  <a:srgbClr val="FF0000"/>
                </a:solidFill>
              </a:rPr>
              <a:t>市場への展開を視野</a:t>
            </a:r>
            <a:r>
              <a:rPr lang="ja-JP" altLang="en-US" sz="2400" b="1">
                <a:solidFill>
                  <a:srgbClr val="FF0000"/>
                </a:solidFill>
              </a:rPr>
              <a:t>にいれたものか</a:t>
            </a:r>
            <a:endParaRPr lang="en-US" altLang="ja-JP" sz="2400" b="1" dirty="0">
              <a:solidFill>
                <a:srgbClr val="FF0000"/>
              </a:solidFill>
            </a:endParaRPr>
          </a:p>
          <a:p>
            <a:r>
              <a:rPr lang="ja-JP" altLang="en-US" sz="2400" b="1">
                <a:solidFill>
                  <a:srgbClr val="FF0000"/>
                </a:solidFill>
              </a:rPr>
              <a:t>を評価</a:t>
            </a:r>
            <a:r>
              <a:rPr lang="ja-JP" altLang="en-US" sz="2400" b="1" dirty="0">
                <a:solidFill>
                  <a:srgbClr val="FF0000"/>
                </a:solidFill>
              </a:rPr>
              <a:t>します。</a:t>
            </a:r>
          </a:p>
        </p:txBody>
      </p:sp>
    </p:spTree>
    <p:extLst>
      <p:ext uri="{BB962C8B-B14F-4D97-AF65-F5344CB8AC3E}">
        <p14:creationId xmlns:p14="http://schemas.microsoft.com/office/powerpoint/2010/main" val="1026782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0099483-684C-E578-9DFF-9392FB236485}"/>
              </a:ext>
            </a:extLst>
          </p:cNvPr>
          <p:cNvSpPr txBox="1"/>
          <p:nvPr/>
        </p:nvSpPr>
        <p:spPr>
          <a:xfrm>
            <a:off x="1484038" y="98389"/>
            <a:ext cx="9693043" cy="523220"/>
          </a:xfrm>
          <a:prstGeom prst="rect">
            <a:avLst/>
          </a:prstGeom>
          <a:noFill/>
        </p:spPr>
        <p:txBody>
          <a:bodyPr wrap="square" rtlCol="0">
            <a:spAutoFit/>
          </a:bodyPr>
          <a:lstStyle/>
          <a:p>
            <a:r>
              <a:rPr lang="ja-JP" altLang="en-US" sz="2800" b="1" dirty="0">
                <a:solidFill>
                  <a:schemeClr val="bg1"/>
                </a:solidFill>
              </a:rPr>
              <a:t>ビジネスモデル</a:t>
            </a:r>
            <a:endParaRPr kumimoji="1" lang="ja-JP" altLang="en-US" sz="2800" b="1" dirty="0">
              <a:solidFill>
                <a:schemeClr val="bg1"/>
              </a:solidFill>
            </a:endParaRPr>
          </a:p>
        </p:txBody>
      </p:sp>
      <p:sp>
        <p:nvSpPr>
          <p:cNvPr id="2" name="四角形: 角を丸くする 1">
            <a:extLst>
              <a:ext uri="{FF2B5EF4-FFF2-40B4-BE49-F238E27FC236}">
                <a16:creationId xmlns:a16="http://schemas.microsoft.com/office/drawing/2014/main" id="{A6E12EE8-B387-39ED-EF8C-CE1B2E9CC42E}"/>
              </a:ext>
            </a:extLst>
          </p:cNvPr>
          <p:cNvSpPr/>
          <p:nvPr/>
        </p:nvSpPr>
        <p:spPr>
          <a:xfrm>
            <a:off x="312032" y="1384627"/>
            <a:ext cx="11760742" cy="2381829"/>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AutoNum type="alphaUcParenR" startAt="5"/>
            </a:pPr>
            <a:r>
              <a:rPr lang="ja-JP" altLang="en-US" sz="2400" b="1">
                <a:solidFill>
                  <a:srgbClr val="FF0000"/>
                </a:solidFill>
              </a:rPr>
              <a:t>ビジネスモデル</a:t>
            </a:r>
            <a:endParaRPr lang="en-US" altLang="ja-JP" sz="2400" b="1" dirty="0">
              <a:solidFill>
                <a:srgbClr val="FF0000"/>
              </a:solidFill>
            </a:endParaRPr>
          </a:p>
          <a:p>
            <a:r>
              <a:rPr lang="ja-JP" altLang="en-US" sz="2400" b="1">
                <a:solidFill>
                  <a:srgbClr val="FF0000"/>
                </a:solidFill>
              </a:rPr>
              <a:t>いか</a:t>
            </a:r>
            <a:r>
              <a:rPr lang="ja-JP" altLang="en-US" sz="2400" b="1" dirty="0">
                <a:solidFill>
                  <a:srgbClr val="FF0000"/>
                </a:solidFill>
              </a:rPr>
              <a:t>にして顧客に再現性高く製品やサービスを提供できるか、その仕組みの具体的な仮説があるかを評価</a:t>
            </a:r>
            <a:r>
              <a:rPr lang="ja-JP" altLang="en-US" sz="2400" b="1">
                <a:solidFill>
                  <a:srgbClr val="FF0000"/>
                </a:solidFill>
              </a:rPr>
              <a:t>します。スタートアップとして活動する際に、どのような範囲のビジネスを行う想定なのか</a:t>
            </a:r>
            <a:r>
              <a:rPr lang="ja-JP" altLang="en-US" sz="2400" b="1" dirty="0">
                <a:solidFill>
                  <a:srgbClr val="FF0000"/>
                </a:solidFill>
              </a:rPr>
              <a:t>明確に記載すること</a:t>
            </a:r>
            <a:r>
              <a:rPr lang="ja-JP" altLang="en-US" sz="2400" b="1">
                <a:solidFill>
                  <a:srgbClr val="FF0000"/>
                </a:solidFill>
              </a:rPr>
              <a:t>が求められます</a:t>
            </a:r>
            <a:r>
              <a:rPr lang="en-US" altLang="ja-JP" sz="2400" b="1" dirty="0">
                <a:solidFill>
                  <a:srgbClr val="FF0000"/>
                </a:solidFill>
              </a:rPr>
              <a:t>(</a:t>
            </a:r>
            <a:r>
              <a:rPr lang="ja-JP" altLang="en-US" sz="2400" b="1">
                <a:solidFill>
                  <a:srgbClr val="FF0000"/>
                </a:solidFill>
              </a:rPr>
              <a:t>例：製品開発後の販売まで自社で、設計のみ自社で、など</a:t>
            </a:r>
            <a:r>
              <a:rPr lang="en-US" altLang="ja-JP" sz="2400" b="1" dirty="0">
                <a:solidFill>
                  <a:srgbClr val="FF0000"/>
                </a:solidFill>
              </a:rPr>
              <a:t>)</a:t>
            </a:r>
            <a:r>
              <a:rPr lang="ja-JP" altLang="en-US" sz="2400" b="1">
                <a:solidFill>
                  <a:srgbClr val="FF0000"/>
                </a:solidFill>
              </a:rPr>
              <a:t>。</a:t>
            </a:r>
            <a:endParaRPr lang="ja-JP" altLang="en-US" sz="2400" b="1" dirty="0">
              <a:solidFill>
                <a:srgbClr val="FF0000"/>
              </a:solidFill>
            </a:endParaRPr>
          </a:p>
        </p:txBody>
      </p:sp>
    </p:spTree>
    <p:extLst>
      <p:ext uri="{BB962C8B-B14F-4D97-AF65-F5344CB8AC3E}">
        <p14:creationId xmlns:p14="http://schemas.microsoft.com/office/powerpoint/2010/main" val="628171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0FF04DF-9018-D32F-8724-89EF4A826E1B}"/>
              </a:ext>
            </a:extLst>
          </p:cNvPr>
          <p:cNvSpPr txBox="1"/>
          <p:nvPr/>
        </p:nvSpPr>
        <p:spPr>
          <a:xfrm>
            <a:off x="1484038" y="98389"/>
            <a:ext cx="9693043" cy="523220"/>
          </a:xfrm>
          <a:prstGeom prst="rect">
            <a:avLst/>
          </a:prstGeom>
          <a:noFill/>
        </p:spPr>
        <p:txBody>
          <a:bodyPr wrap="square" rtlCol="0">
            <a:spAutoFit/>
          </a:bodyPr>
          <a:lstStyle/>
          <a:p>
            <a:r>
              <a:rPr lang="ja-JP" altLang="en-US" sz="2800" b="1" dirty="0">
                <a:solidFill>
                  <a:schemeClr val="bg1"/>
                </a:solidFill>
              </a:rPr>
              <a:t>チーム</a:t>
            </a:r>
            <a:endParaRPr kumimoji="1" lang="ja-JP" altLang="en-US" sz="2800" b="1" dirty="0">
              <a:solidFill>
                <a:schemeClr val="bg1"/>
              </a:solidFill>
            </a:endParaRPr>
          </a:p>
        </p:txBody>
      </p:sp>
      <p:sp>
        <p:nvSpPr>
          <p:cNvPr id="2" name="四角形: 角を丸くする 1">
            <a:extLst>
              <a:ext uri="{FF2B5EF4-FFF2-40B4-BE49-F238E27FC236}">
                <a16:creationId xmlns:a16="http://schemas.microsoft.com/office/drawing/2014/main" id="{5AC5485F-89A2-950D-8237-5CCE78A16163}"/>
              </a:ext>
            </a:extLst>
          </p:cNvPr>
          <p:cNvSpPr/>
          <p:nvPr/>
        </p:nvSpPr>
        <p:spPr>
          <a:xfrm>
            <a:off x="312032" y="1384628"/>
            <a:ext cx="11760742" cy="1877318"/>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AutoNum type="alphaUcParenR" startAt="6"/>
            </a:pPr>
            <a:r>
              <a:rPr lang="ja-JP" altLang="en-US" sz="2400" b="1">
                <a:solidFill>
                  <a:srgbClr val="FF0000"/>
                </a:solidFill>
              </a:rPr>
              <a:t>チーム</a:t>
            </a:r>
            <a:r>
              <a:rPr lang="ja-JP" altLang="en-US" sz="2400" b="1" dirty="0">
                <a:solidFill>
                  <a:srgbClr val="FF0000"/>
                </a:solidFill>
              </a:rPr>
              <a:t>（終了時点での目標達成に向けた実施体制）</a:t>
            </a:r>
            <a:endParaRPr lang="en-US" altLang="ja-JP" sz="2400" b="1" dirty="0">
              <a:solidFill>
                <a:srgbClr val="FF0000"/>
              </a:solidFill>
            </a:endParaRPr>
          </a:p>
          <a:p>
            <a:r>
              <a:rPr lang="ja-JP" altLang="en-US" sz="2400" b="1">
                <a:solidFill>
                  <a:srgbClr val="FF0000"/>
                </a:solidFill>
              </a:rPr>
              <a:t>アイデア</a:t>
            </a:r>
            <a:r>
              <a:rPr lang="ja-JP" altLang="en-US" sz="2400" b="1" dirty="0">
                <a:solidFill>
                  <a:srgbClr val="FF0000"/>
                </a:solidFill>
              </a:rPr>
              <a:t>の壁打ち相手、検証のサポートや相談できる相手・協力者</a:t>
            </a:r>
            <a:r>
              <a:rPr lang="en-US" altLang="ja-JP" sz="2400" b="1" dirty="0">
                <a:solidFill>
                  <a:srgbClr val="FF0000"/>
                </a:solidFill>
              </a:rPr>
              <a:t>(</a:t>
            </a:r>
            <a:r>
              <a:rPr lang="ja-JP" altLang="en-US" sz="2400" b="1" dirty="0">
                <a:solidFill>
                  <a:srgbClr val="FF0000"/>
                </a:solidFill>
              </a:rPr>
              <a:t>見込みも含む</a:t>
            </a:r>
            <a:r>
              <a:rPr lang="en-US" altLang="ja-JP" sz="2400" b="1" dirty="0">
                <a:solidFill>
                  <a:srgbClr val="FF0000"/>
                </a:solidFill>
              </a:rPr>
              <a:t>)</a:t>
            </a:r>
            <a:r>
              <a:rPr lang="ja-JP" altLang="en-US" sz="2400" b="1" dirty="0">
                <a:solidFill>
                  <a:srgbClr val="FF0000"/>
                </a:solidFill>
              </a:rPr>
              <a:t>が存在しているかを評価します。なお、ステップ</a:t>
            </a:r>
            <a:r>
              <a:rPr lang="en-US" altLang="ja-JP" sz="2400" b="1" dirty="0">
                <a:solidFill>
                  <a:srgbClr val="FF0000"/>
                </a:solidFill>
              </a:rPr>
              <a:t>2</a:t>
            </a:r>
            <a:r>
              <a:rPr lang="ja-JP" altLang="en-US" sz="2400" b="1" dirty="0">
                <a:solidFill>
                  <a:srgbClr val="FF0000"/>
                </a:solidFill>
              </a:rPr>
              <a:t>の申請に</a:t>
            </a:r>
            <a:r>
              <a:rPr lang="ja-JP" altLang="en-US" sz="2400" b="1">
                <a:solidFill>
                  <a:srgbClr val="FF0000"/>
                </a:solidFill>
              </a:rPr>
              <a:t>関しては、申請時点での起業</a:t>
            </a:r>
            <a:r>
              <a:rPr lang="ja-JP" altLang="en-US" sz="2400" b="1" dirty="0">
                <a:solidFill>
                  <a:srgbClr val="FF0000"/>
                </a:solidFill>
              </a:rPr>
              <a:t>に向けた経営人材確保の状況等についても評価します。</a:t>
            </a:r>
          </a:p>
        </p:txBody>
      </p:sp>
    </p:spTree>
    <p:extLst>
      <p:ext uri="{BB962C8B-B14F-4D97-AF65-F5344CB8AC3E}">
        <p14:creationId xmlns:p14="http://schemas.microsoft.com/office/powerpoint/2010/main" val="386077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E8D17EB-5ADA-036D-A15D-B21EC184B910}"/>
              </a:ext>
            </a:extLst>
          </p:cNvPr>
          <p:cNvSpPr txBox="1"/>
          <p:nvPr/>
        </p:nvSpPr>
        <p:spPr>
          <a:xfrm>
            <a:off x="1484038" y="98389"/>
            <a:ext cx="9693043" cy="523220"/>
          </a:xfrm>
          <a:prstGeom prst="rect">
            <a:avLst/>
          </a:prstGeom>
          <a:noFill/>
        </p:spPr>
        <p:txBody>
          <a:bodyPr wrap="square" rtlCol="0">
            <a:spAutoFit/>
          </a:bodyPr>
          <a:lstStyle/>
          <a:p>
            <a:r>
              <a:rPr lang="ja-JP" altLang="en-US" sz="2800" b="1" dirty="0">
                <a:solidFill>
                  <a:schemeClr val="bg1"/>
                </a:solidFill>
              </a:rPr>
              <a:t>計画</a:t>
            </a:r>
            <a:endParaRPr kumimoji="1" lang="ja-JP" altLang="en-US" sz="2800" b="1" dirty="0">
              <a:solidFill>
                <a:schemeClr val="bg1"/>
              </a:solidFill>
            </a:endParaRPr>
          </a:p>
        </p:txBody>
      </p:sp>
      <p:sp>
        <p:nvSpPr>
          <p:cNvPr id="2" name="四角形: 角を丸くする 1">
            <a:extLst>
              <a:ext uri="{FF2B5EF4-FFF2-40B4-BE49-F238E27FC236}">
                <a16:creationId xmlns:a16="http://schemas.microsoft.com/office/drawing/2014/main" id="{43A09D91-A36C-514B-69A3-2FE81FF1E9BF}"/>
              </a:ext>
            </a:extLst>
          </p:cNvPr>
          <p:cNvSpPr/>
          <p:nvPr/>
        </p:nvSpPr>
        <p:spPr>
          <a:xfrm>
            <a:off x="312032" y="1384627"/>
            <a:ext cx="11760742" cy="2370943"/>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AutoNum type="alphaUcParenR" startAt="7"/>
            </a:pPr>
            <a:r>
              <a:rPr lang="ja-JP" altLang="en-US" sz="2400" b="1">
                <a:solidFill>
                  <a:srgbClr val="FF0000"/>
                </a:solidFill>
              </a:rPr>
              <a:t>計画</a:t>
            </a:r>
            <a:r>
              <a:rPr lang="ja-JP" altLang="en-US" sz="2400" b="1" dirty="0">
                <a:solidFill>
                  <a:srgbClr val="FF0000"/>
                </a:solidFill>
              </a:rPr>
              <a:t>（明確なマイルストン設定）</a:t>
            </a:r>
            <a:endParaRPr lang="en-US" altLang="ja-JP" sz="2400" b="1" dirty="0">
              <a:solidFill>
                <a:srgbClr val="FF0000"/>
              </a:solidFill>
            </a:endParaRPr>
          </a:p>
          <a:p>
            <a:r>
              <a:rPr lang="ja-JP" altLang="en-US" sz="2400" b="1" dirty="0">
                <a:solidFill>
                  <a:srgbClr val="FF0000"/>
                </a:solidFill>
              </a:rPr>
              <a:t>本事業実施期間中で、なにをどのようにどこまで行うのか焦点を絞って記載されているかを評価します。特に、検証すべき仮説</a:t>
            </a:r>
            <a:r>
              <a:rPr lang="ja-JP" altLang="en-US" sz="2400" b="1">
                <a:solidFill>
                  <a:srgbClr val="FF0000"/>
                </a:solidFill>
              </a:rPr>
              <a:t>が研究開発だけ</a:t>
            </a:r>
            <a:r>
              <a:rPr lang="ja-JP" altLang="en-US" sz="2400" b="1" dirty="0">
                <a:solidFill>
                  <a:srgbClr val="FF0000"/>
                </a:solidFill>
              </a:rPr>
              <a:t>でなく</a:t>
            </a:r>
            <a:r>
              <a:rPr lang="ja-JP" altLang="en-US" sz="2400" b="1">
                <a:solidFill>
                  <a:srgbClr val="FF0000"/>
                </a:solidFill>
              </a:rPr>
              <a:t>スタートアップ創出の</a:t>
            </a:r>
            <a:r>
              <a:rPr lang="ja-JP" altLang="en-US" sz="2400" b="1" dirty="0">
                <a:solidFill>
                  <a:srgbClr val="FF0000"/>
                </a:solidFill>
              </a:rPr>
              <a:t>面でも明確にされていることが必要</a:t>
            </a:r>
            <a:r>
              <a:rPr lang="ja-JP" altLang="en-US" sz="2400" b="1">
                <a:solidFill>
                  <a:srgbClr val="FF0000"/>
                </a:solidFill>
              </a:rPr>
              <a:t>です。</a:t>
            </a:r>
            <a:endParaRPr lang="en-US" altLang="ja-JP" sz="2400" b="1" dirty="0">
              <a:solidFill>
                <a:srgbClr val="FF0000"/>
              </a:solidFill>
            </a:endParaRPr>
          </a:p>
          <a:p>
            <a:r>
              <a:rPr lang="en-US" altLang="ja-JP" sz="2400" b="1" dirty="0">
                <a:solidFill>
                  <a:srgbClr val="FF0000"/>
                </a:solidFill>
              </a:rPr>
              <a:t>※</a:t>
            </a:r>
            <a:r>
              <a:rPr lang="ja-JP" altLang="en-US" sz="2400" b="1">
                <a:solidFill>
                  <a:srgbClr val="FF0000"/>
                </a:solidFill>
              </a:rPr>
              <a:t>可能な限り線表等で視認性高く記載ください。</a:t>
            </a:r>
            <a:endParaRPr lang="ja-JP" altLang="en-US" sz="2400" b="1" dirty="0">
              <a:solidFill>
                <a:srgbClr val="FF0000"/>
              </a:solidFill>
            </a:endParaRPr>
          </a:p>
        </p:txBody>
      </p:sp>
    </p:spTree>
    <p:extLst>
      <p:ext uri="{BB962C8B-B14F-4D97-AF65-F5344CB8AC3E}">
        <p14:creationId xmlns:p14="http://schemas.microsoft.com/office/powerpoint/2010/main" val="206635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E8D17EB-5ADA-036D-A15D-B21EC184B910}"/>
              </a:ext>
            </a:extLst>
          </p:cNvPr>
          <p:cNvSpPr txBox="1"/>
          <p:nvPr/>
        </p:nvSpPr>
        <p:spPr>
          <a:xfrm>
            <a:off x="1484038" y="98389"/>
            <a:ext cx="9693043" cy="523220"/>
          </a:xfrm>
          <a:prstGeom prst="rect">
            <a:avLst/>
          </a:prstGeom>
          <a:noFill/>
        </p:spPr>
        <p:txBody>
          <a:bodyPr wrap="square" rtlCol="0">
            <a:spAutoFit/>
          </a:bodyPr>
          <a:lstStyle/>
          <a:p>
            <a:r>
              <a:rPr lang="ja-JP" altLang="en-US" sz="2800" b="1" dirty="0">
                <a:solidFill>
                  <a:schemeClr val="bg1"/>
                </a:solidFill>
              </a:rPr>
              <a:t>事業化推進機関等によるサポートのポイント</a:t>
            </a:r>
            <a:endParaRPr kumimoji="1" lang="ja-JP" altLang="en-US" sz="2800" b="1" dirty="0">
              <a:solidFill>
                <a:schemeClr val="bg1"/>
              </a:solidFill>
            </a:endParaRPr>
          </a:p>
        </p:txBody>
      </p:sp>
      <p:sp>
        <p:nvSpPr>
          <p:cNvPr id="6" name="四角形: 角を丸くする 5">
            <a:extLst>
              <a:ext uri="{FF2B5EF4-FFF2-40B4-BE49-F238E27FC236}">
                <a16:creationId xmlns:a16="http://schemas.microsoft.com/office/drawing/2014/main" id="{DB10A851-FBE0-79EB-D5C5-680C52E3060E}"/>
              </a:ext>
            </a:extLst>
          </p:cNvPr>
          <p:cNvSpPr/>
          <p:nvPr/>
        </p:nvSpPr>
        <p:spPr>
          <a:xfrm>
            <a:off x="312032" y="1384628"/>
            <a:ext cx="11760742" cy="1696029"/>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400" b="1" dirty="0">
                <a:solidFill>
                  <a:srgbClr val="FF0000"/>
                </a:solidFill>
              </a:rPr>
              <a:t>※</a:t>
            </a:r>
            <a:r>
              <a:rPr lang="ja-JP" altLang="en-US" sz="2400" b="1" dirty="0">
                <a:solidFill>
                  <a:srgbClr val="FF0000"/>
                </a:solidFill>
              </a:rPr>
              <a:t>ステップ２</a:t>
            </a:r>
            <a:r>
              <a:rPr lang="ja-JP" altLang="en-US" sz="2400" b="1">
                <a:solidFill>
                  <a:srgbClr val="FF0000"/>
                </a:solidFill>
              </a:rPr>
              <a:t>のみ必須</a:t>
            </a:r>
            <a:r>
              <a:rPr lang="en-US" altLang="ja-JP" sz="2400" b="1" dirty="0">
                <a:solidFill>
                  <a:srgbClr val="FF0000"/>
                </a:solidFill>
              </a:rPr>
              <a:t>(</a:t>
            </a:r>
            <a:r>
              <a:rPr lang="ja-JP" altLang="en-US" sz="2400" b="1">
                <a:solidFill>
                  <a:srgbClr val="FF0000"/>
                </a:solidFill>
              </a:rPr>
              <a:t>ステップ</a:t>
            </a:r>
            <a:r>
              <a:rPr lang="en-US" altLang="ja-JP" sz="2400" b="1" dirty="0">
                <a:solidFill>
                  <a:srgbClr val="FF0000"/>
                </a:solidFill>
              </a:rPr>
              <a:t>1</a:t>
            </a:r>
            <a:r>
              <a:rPr lang="ja-JP" altLang="en-US" sz="2400" b="1">
                <a:solidFill>
                  <a:srgbClr val="FF0000"/>
                </a:solidFill>
              </a:rPr>
              <a:t>申請の場合はスライドごと削除して構わない</a:t>
            </a:r>
            <a:r>
              <a:rPr lang="en-US" altLang="ja-JP" sz="2400" b="1" dirty="0">
                <a:solidFill>
                  <a:srgbClr val="FF0000"/>
                </a:solidFill>
              </a:rPr>
              <a:t>)</a:t>
            </a:r>
          </a:p>
          <a:p>
            <a:r>
              <a:rPr lang="ja-JP" altLang="en-US" sz="2400" b="1" dirty="0">
                <a:solidFill>
                  <a:srgbClr val="FF0000"/>
                </a:solidFill>
              </a:rPr>
              <a:t>タイトルは適宜変更可。</a:t>
            </a:r>
            <a:endParaRPr lang="en-US" altLang="ja-JP" sz="2400" b="1" dirty="0">
              <a:solidFill>
                <a:srgbClr val="FF0000"/>
              </a:solidFill>
            </a:endParaRPr>
          </a:p>
          <a:p>
            <a:r>
              <a:rPr lang="ja-JP" altLang="en-US" sz="2400" b="1" dirty="0">
                <a:solidFill>
                  <a:srgbClr val="FF0000"/>
                </a:solidFill>
              </a:rPr>
              <a:t>事業化推進機関、伴走する</a:t>
            </a:r>
            <a:r>
              <a:rPr lang="en-US" altLang="ja-JP" sz="2400" b="1" dirty="0">
                <a:solidFill>
                  <a:srgbClr val="FF0000"/>
                </a:solidFill>
              </a:rPr>
              <a:t>VC</a:t>
            </a:r>
            <a:r>
              <a:rPr lang="ja-JP" altLang="en-US" sz="2400" b="1">
                <a:solidFill>
                  <a:srgbClr val="FF0000"/>
                </a:solidFill>
              </a:rPr>
              <a:t>等が、どのような観点で具体的にどのような支援をするのか記載</a:t>
            </a:r>
            <a:r>
              <a:rPr lang="ja-JP" altLang="en-US" sz="2400" b="1" dirty="0">
                <a:solidFill>
                  <a:srgbClr val="FF0000"/>
                </a:solidFill>
              </a:rPr>
              <a:t>してください。</a:t>
            </a:r>
          </a:p>
        </p:txBody>
      </p:sp>
    </p:spTree>
    <p:extLst>
      <p:ext uri="{BB962C8B-B14F-4D97-AF65-F5344CB8AC3E}">
        <p14:creationId xmlns:p14="http://schemas.microsoft.com/office/powerpoint/2010/main" val="27008445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653</Words>
  <Application>Microsoft Office PowerPoint</Application>
  <PresentationFormat>ワイド画面</PresentationFormat>
  <Paragraphs>40</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mae036@outlook.jp</dc:creator>
  <cp:lastModifiedBy>恒 吉岡</cp:lastModifiedBy>
  <cp:revision>14</cp:revision>
  <dcterms:created xsi:type="dcterms:W3CDTF">2021-04-23T01:16:55Z</dcterms:created>
  <dcterms:modified xsi:type="dcterms:W3CDTF">2024-01-25T09:46:14Z</dcterms:modified>
</cp:coreProperties>
</file>